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89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6"/>
    <p:restoredTop sz="96197"/>
  </p:normalViewPr>
  <p:slideViewPr>
    <p:cSldViewPr snapToGrid="0">
      <p:cViewPr varScale="1">
        <p:scale>
          <a:sx n="119" d="100"/>
          <a:sy n="119" d="100"/>
        </p:scale>
        <p:origin x="4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F2503-F9CC-894D-B4E7-E95882015F77}" type="datetimeFigureOut">
              <a:rPr lang="en-PK" smtClean="0"/>
              <a:t>08/01/2024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03104-88EB-7D46-8AAB-C73CAD80070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3809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9E82-4DFB-184F-857C-8C28605A4360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3550-A4FE-BE41-9965-E24676102C6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FC63-EE21-DE4A-9C15-3B560A7F1B24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3A5C-D61A-4C48-9E5E-960B2F85F05D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C00BFB7-7107-8447-9EF6-89DEEF62540A}" type="datetime2">
              <a:rPr lang="en-US" smtClean="0"/>
              <a:t>Monday, January 8,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625D-72DE-6741-81C4-A1AFC63B162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7BA4C-9507-D54B-864A-21BC05DD4578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BAE0-0C19-344D-B808-D19D8AB1CE23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8EA9-F664-F14C-8C77-13800D7CFFF9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D342-EB0F-764F-870C-6EDDD0E52EF8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1CA0-3036-7143-9F3D-C2FB5938D1B1}" type="datetime2">
              <a:rPr lang="en-US" smtClean="0"/>
              <a:t>Monday, January 8, 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4B001A5-D586-0D47-B2B7-19C91651CB04}" type="datetime2">
              <a:rPr lang="en-US" smtClean="0"/>
              <a:t>Monday, January 8,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ieswiki.com/docker-vs-virtual-machine-what-are-the-key-difference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29D2-091C-30D7-F506-6EBC60F5D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DOCKers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2A656-BCB1-D146-0526-C0AF8133C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Abeer Irfan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8170A-9B36-611A-556F-E976B4BA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1C5C-D63A-1540-BE2C-7A9F90E7719E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BCE88-FC1C-8DF5-92A1-16728025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2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01C4-78C1-F9D3-3EFF-549A1FF3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70832"/>
          </a:xfrm>
        </p:spPr>
        <p:txBody>
          <a:bodyPr/>
          <a:lstStyle/>
          <a:p>
            <a:r>
              <a:rPr lang="en-US" dirty="0"/>
              <a:t>Architecture of 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91930-0CE7-DC27-F3C6-050884CE8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03" y="1355464"/>
            <a:ext cx="8195988" cy="539920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4BA0A-A7FD-86BE-D7CC-C8370A2D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1699-FF9C-714C-AACB-4629FC49FB0C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90AB4-9472-332B-43CD-8C380775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25FC-3796-B65C-1E8F-ABB150B9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</a:p>
        </p:txBody>
      </p:sp>
      <p:pic>
        <p:nvPicPr>
          <p:cNvPr id="5" name="Content Placeholder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1B8FD2B8-2527-FA56-B9D2-F435108E9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31" y="1932213"/>
            <a:ext cx="3903773" cy="4051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AD1FD4-004B-120E-5333-032C4209FD0C}"/>
              </a:ext>
            </a:extLst>
          </p:cNvPr>
          <p:cNvSpPr txBox="1">
            <a:spLocks/>
          </p:cNvSpPr>
          <p:nvPr/>
        </p:nvSpPr>
        <p:spPr>
          <a:xfrm>
            <a:off x="1069848" y="1714500"/>
            <a:ext cx="6256110" cy="445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97972-DCDB-7D3C-69F4-35BD49BEA853}"/>
              </a:ext>
            </a:extLst>
          </p:cNvPr>
          <p:cNvSpPr txBox="1"/>
          <p:nvPr/>
        </p:nvSpPr>
        <p:spPr>
          <a:xfrm>
            <a:off x="1148110" y="2274838"/>
            <a:ext cx="6099586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Standard unit of software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Packages code and dependencies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Can be shared as Docker Images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Multiple containers can be run simultaneously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Portable - Can be used with any OS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Lightweight - Uses the host operating system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Secure - Strong default isolation features </a:t>
            </a:r>
            <a:endParaRPr lang="en-GB" dirty="0"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800" dirty="0">
                <a:effectLst/>
                <a:latin typeface="ArialMT"/>
              </a:rPr>
              <a:t>Sometimes used with VMs </a:t>
            </a:r>
            <a:endParaRPr lang="en-GB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07F93-6482-F501-5A48-A8C34EC4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E796-C51E-724E-8879-9F54F2F2A6D9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459E5-ECA9-7C9F-90BB-87566D5B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D7EF-8D45-9407-915C-63F3A227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B2A6-6D74-720C-2980-D3C118E39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06201" cy="4050792"/>
          </a:xfrm>
        </p:spPr>
        <p:txBody>
          <a:bodyPr/>
          <a:lstStyle/>
          <a:p>
            <a:pPr algn="just"/>
            <a:r>
              <a:rPr lang="en-GB" b="0" i="0" u="none" strike="noStrike" dirty="0">
                <a:solidFill>
                  <a:srgbClr val="091E42"/>
                </a:solidFill>
                <a:effectLst/>
                <a:latin typeface="Charlie Text"/>
              </a:rPr>
              <a:t>A monolithic architecture is a traditional model of a software program, which is built as a unified unit that is self-contained and independent from other applications.</a:t>
            </a:r>
          </a:p>
          <a:p>
            <a:pPr algn="just"/>
            <a:r>
              <a:rPr lang="en-GB" b="0" i="0" u="none" strike="noStrike" dirty="0">
                <a:solidFill>
                  <a:srgbClr val="091E42"/>
                </a:solidFill>
                <a:effectLst/>
                <a:latin typeface="Charlie Text"/>
              </a:rPr>
              <a:t>A monolithic architecture is a singular, large computing network with one code base that couples all of the business concerns together.</a:t>
            </a:r>
            <a:endParaRPr lang="en-US" dirty="0"/>
          </a:p>
        </p:txBody>
      </p:sp>
      <p:pic>
        <p:nvPicPr>
          <p:cNvPr id="5" name="Picture 4" descr="A diagram of a monolith architecture&#10;&#10;Description automatically generated">
            <a:extLst>
              <a:ext uri="{FF2B5EF4-FFF2-40B4-BE49-F238E27FC236}">
                <a16:creationId xmlns:a16="http://schemas.microsoft.com/office/drawing/2014/main" id="{ADCEA8A5-9424-F966-6780-32B4168A9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82" y="1842097"/>
            <a:ext cx="4693340" cy="3981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5FF94-D12B-DE06-F645-E5211560F09E}"/>
              </a:ext>
            </a:extLst>
          </p:cNvPr>
          <p:cNvSpPr txBox="1"/>
          <p:nvPr/>
        </p:nvSpPr>
        <p:spPr>
          <a:xfrm>
            <a:off x="7891147" y="5851455"/>
            <a:ext cx="392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www.atlassian.com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0FEA-F06C-FC24-5DA7-CF42C23B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6009-7BAA-814E-BB49-04AB1B02BE24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C1133-E63F-46C8-023B-E76E6FA0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AAEE-6BA6-C119-42F7-F28FE33F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1787-69E4-55BE-29E5-871148EC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8"/>
            <a:ext cx="6062472" cy="4050792"/>
          </a:xfrm>
        </p:spPr>
        <p:txBody>
          <a:bodyPr/>
          <a:lstStyle/>
          <a:p>
            <a:pPr algn="just"/>
            <a:r>
              <a:rPr lang="en-GB" b="0" i="0" u="none" strike="noStrike" dirty="0">
                <a:effectLst/>
                <a:latin typeface="Charlie Text"/>
              </a:rPr>
              <a:t> Microservices architecture, also simply known as microservices, is an architectural method that relies on a series of independently deployable services.</a:t>
            </a:r>
          </a:p>
          <a:p>
            <a:pPr algn="just"/>
            <a:r>
              <a:rPr lang="en-GB" b="0" i="0" u="none" strike="noStrike" dirty="0">
                <a:effectLst/>
                <a:latin typeface="Charlie Text"/>
              </a:rPr>
              <a:t>These services have their own business logic and database with a specific goal. Updating, testing, deployment, and scaling occur within each service. </a:t>
            </a:r>
          </a:p>
          <a:p>
            <a:pPr algn="just"/>
            <a:r>
              <a:rPr lang="en-GB" dirty="0">
                <a:latin typeface="Charlie Text"/>
              </a:rPr>
              <a:t>Breaks large applications down into smaller executable components </a:t>
            </a:r>
          </a:p>
          <a:p>
            <a:pPr algn="just"/>
            <a:r>
              <a:rPr lang="en-GB" dirty="0">
                <a:latin typeface="Charlie Text"/>
              </a:rPr>
              <a:t>Easy to maintain and test </a:t>
            </a:r>
          </a:p>
          <a:p>
            <a:pPr algn="just"/>
            <a:r>
              <a:rPr lang="en-GB" dirty="0">
                <a:latin typeface="Charlie Text"/>
              </a:rPr>
              <a:t>Loosely coupled and can be deployed independently </a:t>
            </a:r>
          </a:p>
          <a:p>
            <a:pPr algn="just"/>
            <a:endParaRPr lang="en-US" dirty="0"/>
          </a:p>
        </p:txBody>
      </p:sp>
      <p:pic>
        <p:nvPicPr>
          <p:cNvPr id="5" name="Picture 4" descr="A diagram of a computer hardware business&#10;&#10;Description automatically generated">
            <a:extLst>
              <a:ext uri="{FF2B5EF4-FFF2-40B4-BE49-F238E27FC236}">
                <a16:creationId xmlns:a16="http://schemas.microsoft.com/office/drawing/2014/main" id="{5ACB55E8-93D4-237C-A308-C1A7803F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33" y="2121408"/>
            <a:ext cx="4313075" cy="317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3A66F-F92E-8F5F-AC2B-3768C8165879}"/>
              </a:ext>
            </a:extLst>
          </p:cNvPr>
          <p:cNvSpPr txBox="1"/>
          <p:nvPr/>
        </p:nvSpPr>
        <p:spPr>
          <a:xfrm>
            <a:off x="7894874" y="5507210"/>
            <a:ext cx="392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www.atlassian.com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457B-D2A5-E41C-063A-A0C1520E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E318-41B6-5F4D-9885-9F4D510CB5D8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D71B8-31D0-13ED-4C47-0EC52C14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A06F-F671-C5F0-F0C3-E01AFEBA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7801"/>
          </a:xfrm>
        </p:spPr>
        <p:txBody>
          <a:bodyPr>
            <a:normAutofit/>
          </a:bodyPr>
          <a:lstStyle/>
          <a:p>
            <a:r>
              <a:rPr lang="en-US" sz="4800" dirty="0"/>
              <a:t>Monolithic vs micro server architecture</a:t>
            </a:r>
          </a:p>
        </p:txBody>
      </p:sp>
      <p:pic>
        <p:nvPicPr>
          <p:cNvPr id="5" name="Content Placeholder 4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A633AE9B-33DC-3DA7-32C7-8CF4A30C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9"/>
          <a:stretch/>
        </p:blipFill>
        <p:spPr>
          <a:xfrm>
            <a:off x="2287741" y="1398495"/>
            <a:ext cx="7275808" cy="507051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3703D-6053-C0CF-D18D-E1C91EA5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73CA-3C4C-B142-BA07-C8267863B55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AF14-4309-6227-82F0-F7C61855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650E-45E3-1F7D-B6F7-7B7FE667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7043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Advantages vs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ECED-924B-9115-9A40-078ECA958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48" y="1191768"/>
            <a:ext cx="5318760" cy="447446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</a:t>
            </a: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Monolith</a:t>
            </a: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)</a:t>
            </a: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Tightly coupled.</a:t>
            </a:r>
          </a:p>
          <a:p>
            <a:pPr lvl="2"/>
            <a:r>
              <a:rPr lang="en-US" sz="1800" dirty="0"/>
              <a:t>All the functionalities are dependent on each other, such as Scenario-I, if any of the service goes down e.g., categories whole. System will goes down.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Not so good at fault tolerance.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Works well with lesser traffic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Less modularity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Difficult to scale.</a:t>
            </a:r>
          </a:p>
          <a:p>
            <a:pPr lvl="2"/>
            <a:r>
              <a:rPr lang="en-US" sz="1800" dirty="0"/>
              <a:t>Create a new machine for some service and perform copy paste of machine – I.</a:t>
            </a:r>
          </a:p>
          <a:p>
            <a:pPr lvl="2"/>
            <a:endParaRPr lang="en-US" sz="1800" dirty="0"/>
          </a:p>
          <a:p>
            <a:pPr lvl="1"/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0CE9D2-DB2B-A9BB-7CD5-88DCFB5844BF}"/>
              </a:ext>
            </a:extLst>
          </p:cNvPr>
          <p:cNvCxnSpPr>
            <a:cxnSpLocks/>
          </p:cNvCxnSpPr>
          <p:nvPr/>
        </p:nvCxnSpPr>
        <p:spPr>
          <a:xfrm>
            <a:off x="6181344" y="1365504"/>
            <a:ext cx="85344" cy="50840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C9C8-4305-BEA4-27E2-6A94A4D1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5E04-EACC-BE4D-A354-EC95AC4B7DE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66C00-76A0-67A8-94F1-F3847ED2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1604E9-6532-EEF1-DAD0-0F67F567143C}"/>
              </a:ext>
            </a:extLst>
          </p:cNvPr>
          <p:cNvSpPr txBox="1">
            <a:spLocks/>
          </p:cNvSpPr>
          <p:nvPr/>
        </p:nvSpPr>
        <p:spPr>
          <a:xfrm>
            <a:off x="6775524" y="1191768"/>
            <a:ext cx="5318760" cy="447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3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/>
                <a:ea typeface="+mj-ea"/>
                <a:cs typeface="+mj-cs"/>
              </a:rPr>
              <a:t>(Microservice)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Loosly</a:t>
            </a:r>
            <a:r>
              <a:rPr lang="en-US" sz="2400" dirty="0"/>
              <a:t> coupled.</a:t>
            </a:r>
          </a:p>
          <a:p>
            <a:pPr lvl="2"/>
            <a:r>
              <a:rPr lang="en-US" sz="1800" dirty="0"/>
              <a:t>Not dependent on each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Good at fault tolerance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Works well in all the conditions of traffic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Higher modularity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Easy to scale.</a:t>
            </a:r>
          </a:p>
          <a:p>
            <a:pPr lvl="2"/>
            <a:r>
              <a:rPr lang="en-US" sz="1800" dirty="0"/>
              <a:t>Copy machine M2 and M3 to another machine.</a:t>
            </a:r>
          </a:p>
          <a:p>
            <a:pPr lvl="2"/>
            <a:endParaRPr lang="en-US" sz="18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019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650E-45E3-1F7D-B6F7-7B7FE667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70432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Advantages vs disadvantages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6FA6DF-8034-C6DB-7CD4-124A8AE46AB4}"/>
              </a:ext>
            </a:extLst>
          </p:cNvPr>
          <p:cNvSpPr txBox="1">
            <a:spLocks/>
          </p:cNvSpPr>
          <p:nvPr/>
        </p:nvSpPr>
        <p:spPr>
          <a:xfrm>
            <a:off x="6641592" y="1682496"/>
            <a:ext cx="5318760" cy="447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High complexity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Higher cost ( expensive to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High maintainability is required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Very skillful programmers are required to build this architecture.</a:t>
            </a:r>
            <a:endParaRPr lang="en-US" sz="1800" dirty="0"/>
          </a:p>
          <a:p>
            <a:pPr lvl="1"/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A9E7B3-4297-19C5-C320-32B9C0D2CB9C}"/>
              </a:ext>
            </a:extLst>
          </p:cNvPr>
          <p:cNvCxnSpPr>
            <a:cxnSpLocks/>
          </p:cNvCxnSpPr>
          <p:nvPr/>
        </p:nvCxnSpPr>
        <p:spPr>
          <a:xfrm>
            <a:off x="6181344" y="1365504"/>
            <a:ext cx="85344" cy="50840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9B033-A58E-D869-39AA-1E38CCE6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CBE3-0D74-C64A-8CDB-E809B36F04AB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8E196-0957-88BD-B018-3287C456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E40AD2-E668-96C9-CCDD-91B6406A1885}"/>
              </a:ext>
            </a:extLst>
          </p:cNvPr>
          <p:cNvSpPr txBox="1">
            <a:spLocks/>
          </p:cNvSpPr>
          <p:nvPr/>
        </p:nvSpPr>
        <p:spPr>
          <a:xfrm>
            <a:off x="1249680" y="1798320"/>
            <a:ext cx="5318760" cy="447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Less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Lower cost ( cheaply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Low maintainability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Average programmers to build this architecture.</a:t>
            </a:r>
            <a:endParaRPr lang="en-US" sz="18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681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9D15B-9B2C-D371-9438-15E3C1FE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Why use docker?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11837AB2-F794-B994-EB4D-2A2BAAAA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" y="1632362"/>
            <a:ext cx="3573675" cy="36842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F1AC-5F26-BDA4-07B1-9D7FFAA4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Develop applications that work on any OS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Easy to share applications among teams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Easy to scale across multiple servers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Large applications can be broken into multiple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latin typeface="ArialMT"/>
              </a:rPr>
              <a:t>   </a:t>
            </a:r>
            <a:r>
              <a:rPr lang="en-GB" sz="1900" dirty="0">
                <a:effectLst/>
                <a:latin typeface="ArialMT"/>
              </a:rPr>
              <a:t>containers - one for each microservice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Great solution for Cloud Computing </a:t>
            </a:r>
            <a:endParaRPr lang="en-GB" sz="1900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sz="1900" dirty="0">
                <a:effectLst/>
                <a:latin typeface="ArialMT"/>
              </a:rPr>
              <a:t>Big community and library of Docker Images </a:t>
            </a:r>
            <a:endParaRPr lang="en-GB" sz="1900" dirty="0">
              <a:effectLst/>
            </a:endParaRPr>
          </a:p>
          <a:p>
            <a:pPr marL="0" indent="0">
              <a:buNone/>
            </a:pPr>
            <a:endParaRPr lang="en-US" sz="19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3F754-184A-2000-E156-816CC5F9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74D5-DF4D-6A4F-BDBC-CB21FABDB0E4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EBA9E-1B2C-7A55-52BD-DE86E7FC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1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74F14-1848-CD4B-DDFF-CB6B7050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Serverless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980C1286-2506-A7CC-6AA6-474068829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/>
          <a:stretch/>
        </p:blipFill>
        <p:spPr>
          <a:xfrm>
            <a:off x="823396" y="2009256"/>
            <a:ext cx="3573675" cy="29304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80EC-40EB-1094-48FA-4C1CADDA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GB" dirty="0">
                <a:effectLst/>
                <a:latin typeface="ArialMT"/>
              </a:rPr>
              <a:t>Removes Dependency on Infrastructure </a:t>
            </a:r>
            <a:endParaRPr lang="en-GB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dirty="0">
                <a:effectLst/>
                <a:latin typeface="ArialMT"/>
              </a:rPr>
              <a:t>Allows developers to focus on application development </a:t>
            </a:r>
            <a:endParaRPr lang="en-GB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dirty="0">
                <a:effectLst/>
                <a:latin typeface="ArialMT"/>
              </a:rPr>
              <a:t>Microservices can be decoupled with different cloud services </a:t>
            </a:r>
            <a:endParaRPr lang="en-GB" dirty="0">
              <a:effectLst/>
            </a:endParaRPr>
          </a:p>
          <a:p>
            <a:pPr>
              <a:buFont typeface="Wingdings" pitchFamily="2" charset="2"/>
              <a:buChar char="q"/>
            </a:pPr>
            <a:r>
              <a:rPr lang="en-GB" dirty="0">
                <a:effectLst/>
                <a:latin typeface="ArialMT"/>
              </a:rPr>
              <a:t>Usually more cost effective </a:t>
            </a:r>
            <a:endParaRPr lang="en-GB" dirty="0">
              <a:effectLst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66AD-672A-CA98-4687-BEF89ED9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FCE8-5F4D-1E4F-BD44-76F4853F0283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E3A9A-DDE0-3D6E-3698-18067D76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C311-4BF2-1B81-E791-B3210770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Clicker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BCC2-BB2A-4B26-963E-820C267E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9"/>
              </a:rPr>
              <a:t>Which of the following is an advantage of using Docker Containers over Virtual Machines? </a:t>
            </a:r>
          </a:p>
          <a:p>
            <a:pPr marL="0" indent="0">
              <a:buNone/>
            </a:pPr>
            <a:endParaRPr lang="en-GB" sz="1800" dirty="0"/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a)  Multiple containers can be run on the same machine </a:t>
            </a:r>
            <a:endParaRPr lang="en-GB" dirty="0">
              <a:effectLst/>
            </a:endParaRPr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b)  Uses the Host OS </a:t>
            </a:r>
            <a:endParaRPr lang="en-GB" dirty="0">
              <a:effectLst/>
            </a:endParaRPr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c)  Can be shared as images </a:t>
            </a:r>
            <a:endParaRPr lang="en-GB" dirty="0">
              <a:effectLst/>
            </a:endParaRPr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d)  all of the above 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96B38D86-56D3-3487-2D15-04EA36B10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23" r="31360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34F02-FD14-3882-8619-07C3BC73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7D8F4-E910-3C4D-8220-B3B067A0061D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11717-1E85-B3D9-158A-5471841B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DCD3-78E5-71B0-FD56-B845D2A9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5164"/>
            <a:ext cx="10058400" cy="772668"/>
          </a:xfrm>
        </p:spPr>
        <p:txBody>
          <a:bodyPr>
            <a:normAutofit fontScale="90000"/>
          </a:bodyPr>
          <a:lstStyle/>
          <a:p>
            <a:r>
              <a:rPr lang="en-US" dirty="0"/>
              <a:t>Pre-docker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8105B-7B95-2C62-7AC1-92454C87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1414"/>
            <a:ext cx="10058400" cy="964692"/>
          </a:xfrm>
        </p:spPr>
        <p:txBody>
          <a:bodyPr/>
          <a:lstStyle/>
          <a:p>
            <a:r>
              <a:rPr lang="en-US" dirty="0"/>
              <a:t>Docker is an advanced version of virtualization or containerization.</a:t>
            </a:r>
          </a:p>
          <a:p>
            <a:r>
              <a:rPr lang="en-US" dirty="0"/>
              <a:t>It is also a type of deployment tool.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1BA358-1DE8-262C-7924-E9FBD596FCD7}"/>
              </a:ext>
            </a:extLst>
          </p:cNvPr>
          <p:cNvSpPr txBox="1">
            <a:spLocks/>
          </p:cNvSpPr>
          <p:nvPr/>
        </p:nvSpPr>
        <p:spPr>
          <a:xfrm>
            <a:off x="1066800" y="49386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Docker?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5D4DCE5E-25FC-7468-AB72-A0FCD87CB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3429001"/>
            <a:ext cx="5943600" cy="3429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18E11-8391-B7B7-14DD-C6A8CA9F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816F-E3EE-5741-8751-1210A3D0D967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945FF-4F31-C1B6-83C5-7411833F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C311-4BF2-1B81-E791-B3210770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Clicker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BCC2-BB2A-4B26-963E-820C267E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5026152" cy="3593592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9"/>
              </a:rPr>
              <a:t>Which of the following is an advantage of using Docker Containers over Virtual Machines? </a:t>
            </a:r>
          </a:p>
          <a:p>
            <a:pPr marL="0" indent="0">
              <a:buNone/>
            </a:pPr>
            <a:endParaRPr lang="en-GB" sz="1800" dirty="0"/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a)  Multiple containers can be run on the same machine </a:t>
            </a:r>
            <a:endParaRPr lang="en-GB" dirty="0">
              <a:effectLst/>
            </a:endParaRPr>
          </a:p>
          <a:p>
            <a:pPr marL="274320" lvl="1" indent="0">
              <a:buNone/>
            </a:pPr>
            <a:r>
              <a:rPr lang="en-GB" dirty="0">
                <a:solidFill>
                  <a:srgbClr val="FF0000"/>
                </a:solidFill>
                <a:effectLst/>
                <a:latin typeface="9"/>
              </a:rPr>
              <a:t>b)  Uses the Host OS </a:t>
            </a:r>
            <a:endParaRPr lang="en-GB" dirty="0">
              <a:solidFill>
                <a:srgbClr val="FF0000"/>
              </a:solidFill>
              <a:effectLst/>
            </a:endParaRPr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c)  Can be shared as images </a:t>
            </a:r>
            <a:endParaRPr lang="en-GB" dirty="0">
              <a:effectLst/>
            </a:endParaRPr>
          </a:p>
          <a:p>
            <a:pPr marL="274320" lvl="1" indent="0">
              <a:buNone/>
            </a:pPr>
            <a:r>
              <a:rPr lang="en-GB" dirty="0">
                <a:effectLst/>
                <a:latin typeface="9"/>
              </a:rPr>
              <a:t>d)  all of the above </a:t>
            </a:r>
            <a:endParaRPr lang="en-GB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96B38D86-56D3-3487-2D15-04EA36B10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" r="22437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FDAF6-CD94-DE14-2519-61E2679C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E74A-C78E-D341-AC4B-91C11CD014CB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A25A-4F13-E112-F2A5-7FDC3CC3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9376-28C7-2CBA-999C-6A46F20A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docker </a:t>
            </a:r>
            <a:r>
              <a:rPr lang="en-US" dirty="0" err="1"/>
              <a:t>enginer</a:t>
            </a:r>
            <a:endParaRPr lang="en-US" dirty="0"/>
          </a:p>
        </p:txBody>
      </p:sp>
      <p:pic>
        <p:nvPicPr>
          <p:cNvPr id="5" name="Content Placeholder 4" descr="A diagram of a server&#10;&#10;Description automatically generated">
            <a:extLst>
              <a:ext uri="{FF2B5EF4-FFF2-40B4-BE49-F238E27FC236}">
                <a16:creationId xmlns:a16="http://schemas.microsoft.com/office/drawing/2014/main" id="{10264079-FFAE-70B2-E4AD-D7541297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24" y="2093976"/>
            <a:ext cx="6299612" cy="42793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BBF4D-92F6-8426-2FAA-1A344FA2EC6A}"/>
              </a:ext>
            </a:extLst>
          </p:cNvPr>
          <p:cNvSpPr txBox="1"/>
          <p:nvPr/>
        </p:nvSpPr>
        <p:spPr>
          <a:xfrm>
            <a:off x="733464" y="2410658"/>
            <a:ext cx="442546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effectLst/>
                <a:latin typeface="Arial" panose="020B0604020202020204" pitchFamily="34" charset="0"/>
              </a:rPr>
              <a:t>Install Docker Engine </a:t>
            </a:r>
            <a:endParaRPr lang="en-GB" sz="2400" dirty="0">
              <a:effectLst/>
            </a:endParaRPr>
          </a:p>
          <a:p>
            <a:endParaRPr lang="en-GB" sz="2400" dirty="0">
              <a:effectLst/>
              <a:latin typeface="ArialMT"/>
            </a:endParaRPr>
          </a:p>
          <a:p>
            <a:r>
              <a:rPr lang="en-GB" sz="2400" dirty="0">
                <a:effectLst/>
                <a:latin typeface="ArialMT"/>
              </a:rPr>
              <a:t>• Docker Engine is available on a variety of </a:t>
            </a:r>
            <a:r>
              <a:rPr lang="en-GB" sz="2400" dirty="0">
                <a:solidFill>
                  <a:srgbClr val="FF0000"/>
                </a:solidFill>
                <a:effectLst/>
                <a:latin typeface="ArialMT"/>
              </a:rPr>
              <a:t>Linux platforms</a:t>
            </a:r>
            <a:r>
              <a:rPr lang="en-GB" sz="2400" dirty="0">
                <a:effectLst/>
                <a:latin typeface="ArialMT"/>
              </a:rPr>
              <a:t>, </a:t>
            </a:r>
            <a:r>
              <a:rPr lang="en-GB" sz="2400" dirty="0">
                <a:solidFill>
                  <a:srgbClr val="FF0000"/>
                </a:solidFill>
                <a:effectLst/>
                <a:latin typeface="ArialMT"/>
              </a:rPr>
              <a:t>macOS </a:t>
            </a:r>
            <a:r>
              <a:rPr lang="en-GB" sz="2400" dirty="0">
                <a:effectLst/>
                <a:latin typeface="ArialMT"/>
              </a:rPr>
              <a:t>and </a:t>
            </a:r>
            <a:r>
              <a:rPr lang="en-GB" sz="2400" dirty="0">
                <a:solidFill>
                  <a:srgbClr val="FF0000"/>
                </a:solidFill>
                <a:effectLst/>
                <a:latin typeface="ArialMT"/>
              </a:rPr>
              <a:t>Windows 10 </a:t>
            </a:r>
            <a:r>
              <a:rPr lang="en-GB" sz="2400" dirty="0">
                <a:effectLst/>
                <a:latin typeface="ArialMT"/>
              </a:rPr>
              <a:t>through Docker Desktop </a:t>
            </a:r>
            <a:endParaRPr lang="en-GB" sz="24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FC2FF-95AB-5CD5-AB98-D4DFF3C3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4DF3-5FB3-D74A-8DCD-0C930780F9F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DD28-05D6-7968-57AA-09848205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87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C93D-1645-F781-16D8-DC8F26DD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4984"/>
          </a:xfrm>
        </p:spPr>
        <p:txBody>
          <a:bodyPr/>
          <a:lstStyle/>
          <a:p>
            <a:r>
              <a:rPr lang="en-US" dirty="0"/>
              <a:t>		Pull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8486-3E60-CDAB-405A-0F2E24259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97152"/>
            <a:ext cx="10058400" cy="4575048"/>
          </a:xfrm>
        </p:spPr>
        <p:txBody>
          <a:bodyPr/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There are many publicly available images that we can use to work with Docker. The example below pulls a hello-world image using the 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pull </a:t>
            </a:r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command: </a:t>
            </a:r>
            <a:endParaRPr lang="en-GB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978EB-905D-EF1A-A37E-8775BA15F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694346"/>
            <a:ext cx="9752396" cy="298712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9593FF1-4E59-E6FA-13EB-CE7ED0B48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" y="130810"/>
            <a:ext cx="1178363" cy="13688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7CB51-6C6D-11D1-9D14-3192CDA81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6F6A-60A9-344F-BFF6-3306850FDE76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B59AB-150D-BEF0-1FE4-6425E52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88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44B5-D7C0-0CAC-15A9-5B7E0C28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B99-2108-4B7E-E540-6422EF627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To create a container from an image we can use the 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create </a:t>
            </a:r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command </a:t>
            </a:r>
            <a:endParaRPr lang="en-GB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black text and red text&#10;&#10;Description automatically generated">
            <a:extLst>
              <a:ext uri="{FF2B5EF4-FFF2-40B4-BE49-F238E27FC236}">
                <a16:creationId xmlns:a16="http://schemas.microsoft.com/office/drawing/2014/main" id="{5D7CCF70-6FF1-5520-8A92-A38D42C9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12" y="3065351"/>
            <a:ext cx="8199566" cy="1140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1BED6-77F7-8E8B-5142-3914BAC3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30" y="743204"/>
            <a:ext cx="1663700" cy="1092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EAFB8-B947-0F9D-C4D3-0AD7157C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29D58-0977-2145-A2A0-B207D956DB3F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C6-472C-AD8C-C6C4-E300FE28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5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2FD8-9030-4ADD-E1C9-6B8C9331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0C57-C8FE-8A6B-2678-DD588FAE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To run a container, we can use the 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bitnami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-GB" sz="1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command to start a container. The 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-i </a:t>
            </a:r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runs the container interactively and allows us to see the output </a:t>
            </a:r>
            <a:endParaRPr lang="en-GB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A62290-9963-3229-BBEB-BDF1447B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75" y="2973831"/>
            <a:ext cx="10114591" cy="1790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364E7-C483-AB54-DAA5-CDA88996F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7" y="220091"/>
            <a:ext cx="2474184" cy="16242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91C8-A481-75AC-6F34-39E1E28A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0703-7FAD-1641-A280-B7811B8122B0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E0B33-F66A-9B90-432D-4E317775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55F3-1C68-633E-E8F5-23A8DAB8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5373-4D57-2607-32F4-AD9C97E3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There is a shortcut for building a container from an image and running it with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run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 This will create a new container for an image and run it: </a:t>
            </a:r>
            <a:endParaRPr lang="en-GB" sz="28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81C27BB-8EE2-57CA-1B2B-3A4931E4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43" y="3718560"/>
            <a:ext cx="9561971" cy="1780032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80DA39C0-7AD2-D9D0-3F80-244FB961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88" y="484632"/>
            <a:ext cx="1538824" cy="136194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E071-8D9F-26FD-1FE2-C7E234B9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306A-BDA2-3445-82E4-420342E14419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B7CE5-66A2-120D-DC54-4180439E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08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0B9A-C130-4C79-3CCC-CE381FB4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5BC09-E2E6-DBAE-881F-BD99E809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To see what images are already installed on your machine you can use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image ls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 We can see our hello-world image below: </a:t>
            </a:r>
            <a:endParaRPr lang="en-GB" sz="280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-up of numbers&#10;&#10;Description automatically generated">
            <a:extLst>
              <a:ext uri="{FF2B5EF4-FFF2-40B4-BE49-F238E27FC236}">
                <a16:creationId xmlns:a16="http://schemas.microsoft.com/office/drawing/2014/main" id="{FF960126-6566-89FE-136B-35EFBC40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0" y="3670046"/>
            <a:ext cx="10035562" cy="1487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1B14-9363-C71C-D0B8-7BD508E81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9A05-66E9-094D-9FF7-36D79919CC7F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A81C2-3526-F83C-CF22-3B4A3750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79C2-B9A4-688F-3560-600691B6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7422-CF34-CF4A-7107-2AA31B73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To list the containers that we have built, we can use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container ls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-a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flag allows us to see both stopped and running containers. There are two containers below, one that was built with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create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 and the other that was built with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run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: </a:t>
            </a:r>
            <a:endParaRPr lang="en-GB" sz="2800" dirty="0">
              <a:effectLst/>
            </a:endParaRPr>
          </a:p>
          <a:p>
            <a:pPr algn="just"/>
            <a:endParaRPr lang="en-US" sz="2800" dirty="0"/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4C2DF03-A526-CF38-70A9-5D449BE57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4146804"/>
            <a:ext cx="9595104" cy="184542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FBC9-9132-2387-9264-559A9496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162-4313-3B44-AA7D-9AEE036D9BFA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951F-B489-3149-6F3F-FA8C8862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4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79C2-B9A4-688F-3560-600691B6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containers info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47422-CF34-CF4A-7107-2AA31B73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To list the only containers information that we have built, we can use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container ls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-a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flag allows us to see both stopped and running containers.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-q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 There are various containers below: </a:t>
            </a:r>
            <a:endParaRPr lang="en-GB" sz="2800" dirty="0">
              <a:effectLst/>
            </a:endParaRPr>
          </a:p>
          <a:p>
            <a:pPr algn="just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8F729-17C9-0413-55C4-31A81B434EBB}"/>
              </a:ext>
            </a:extLst>
          </p:cNvPr>
          <p:cNvSpPr txBox="1"/>
          <p:nvPr/>
        </p:nvSpPr>
        <p:spPr>
          <a:xfrm>
            <a:off x="1197864" y="36331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container ls –a –q</a:t>
            </a:r>
          </a:p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ls –a –q</a:t>
            </a:r>
          </a:p>
          <a:p>
            <a:b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GB" dirty="0">
              <a:effectLst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DA29416-5D49-5D8E-9206-F909260F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4480306"/>
            <a:ext cx="4673600" cy="1384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6837F-228A-0FFD-2780-233638E4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E4D44-F141-5D41-9450-28DF72946D1A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3D7DA-7D79-9D73-79EA-A759BE05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94F0-E2D1-4D09-0113-E7426F4C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iteratively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29E6-2B3A-14AF-42D9-15CA5DDC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80032"/>
            <a:ext cx="10058400" cy="4050792"/>
          </a:xfrm>
        </p:spPr>
        <p:txBody>
          <a:bodyPr/>
          <a:lstStyle/>
          <a:p>
            <a:pPr marL="277813" lvl="2" indent="-182563" algn="just"/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 Running containers interactively allows you to run commands inside the container if it supports it. We can use the </a:t>
            </a:r>
            <a:r>
              <a:rPr lang="en-GB" sz="2400" dirty="0" err="1">
                <a:solidFill>
                  <a:srgbClr val="FF0000"/>
                </a:solidFill>
                <a:effectLst/>
                <a:latin typeface="ArialMT"/>
              </a:rPr>
              <a:t>openjdk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 image that we used before: </a:t>
            </a:r>
            <a:endParaRPr lang="en-GB" sz="2800" dirty="0">
              <a:effectLst/>
            </a:endParaRPr>
          </a:p>
          <a:p>
            <a:endParaRPr lang="en-US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DC9C1CE-2A79-817E-16B1-B3A82930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64" y="2775966"/>
            <a:ext cx="8528304" cy="3249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09319-F192-2BD4-27FE-2ED963A93F76}"/>
              </a:ext>
            </a:extLst>
          </p:cNvPr>
          <p:cNvSpPr txBox="1"/>
          <p:nvPr/>
        </p:nvSpPr>
        <p:spPr>
          <a:xfrm>
            <a:off x="1274064" y="6189648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424242"/>
                </a:solidFill>
                <a:effectLst/>
                <a:latin typeface="ArialMT"/>
              </a:rPr>
              <a:t>This allows us to execute java commands line by line in a Java shell </a:t>
            </a:r>
            <a:endParaRPr lang="en-GB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4A238-394D-40C5-E057-8FC6BE37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6F53-4E90-9444-B443-3564F004C4C7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560FD-CDE6-5BA4-9759-BB873A40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655-8BBD-39E5-F59B-7B7C5107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Pre-docker time</a:t>
            </a:r>
            <a:endParaRPr lang="en-US" dirty="0"/>
          </a:p>
        </p:txBody>
      </p:sp>
      <p:pic>
        <p:nvPicPr>
          <p:cNvPr id="5" name="Content Placeholder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B7E43B61-3789-7903-81FE-A7348CD41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63" y="1993900"/>
            <a:ext cx="9869901" cy="46355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37146-7F2D-04AB-68E3-409BB6E8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1D4-E4F6-FF48-BB4E-258827D303F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B7115-800C-D16A-7DAB-F6F6C1F6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1614-4416-8EAE-07DD-8133E195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running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14B7-A535-147A-5EA8-6E366061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To see what containers are currently running, we can use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</a:t>
            </a:r>
            <a:r>
              <a:rPr lang="en-GB" sz="2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ps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 This is useful when you are running containers in the background. </a:t>
            </a:r>
            <a:endParaRPr lang="en-GB" sz="2800" dirty="0">
              <a:effectLst/>
            </a:endParaRP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8F62A-5097-871B-70C4-828B4C4C8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3429000"/>
            <a:ext cx="11115230" cy="10895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5A3B-5135-D3BA-B8CC-264752DB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DC858-09CB-8947-91BA-91E238E3B8AC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91AD-010E-CF67-438C-6ED0B99E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14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B862-ACA9-9FEF-FCCA-89867CE5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F76775-C2F2-342D-77FD-C91B388CB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58807"/>
            <a:ext cx="10058400" cy="333164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577B7-E620-01B6-8484-40C61AC5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FD15A-69ED-E44A-BA05-6667907920D5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0738-6A04-67B8-A405-08ED9BE0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B7462-CD3A-8B2F-E9AE-B1A57235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Clicker quiz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unning">
            <a:extLst>
              <a:ext uri="{FF2B5EF4-FFF2-40B4-BE49-F238E27FC236}">
                <a16:creationId xmlns:a16="http://schemas.microsoft.com/office/drawing/2014/main" id="{26E22DA6-2B1F-99AE-9B59-F0A83518C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396" y="1687625"/>
            <a:ext cx="3573675" cy="35736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4BE7C-86C6-B279-47E8-4BDA0B0E5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r>
              <a:rPr lang="en-GB">
                <a:effectLst/>
                <a:latin typeface="9"/>
              </a:rPr>
              <a:t>How can you run a container? </a:t>
            </a:r>
            <a:endParaRPr lang="en-GB">
              <a:effectLst/>
            </a:endParaRPr>
          </a:p>
          <a:p>
            <a:pPr marL="342900" indent="-342900">
              <a:buAutoNum type="alphaLcParenR"/>
            </a:pPr>
            <a:r>
              <a:rPr lang="en-GB">
                <a:effectLst/>
                <a:latin typeface="9"/>
              </a:rPr>
              <a:t> docker container start [</a:t>
            </a:r>
            <a:r>
              <a:rPr lang="en-GB" err="1">
                <a:effectLst/>
                <a:latin typeface="9"/>
              </a:rPr>
              <a:t>ContainerID</a:t>
            </a:r>
            <a:r>
              <a:rPr lang="en-GB">
                <a:effectLst/>
                <a:latin typeface="9"/>
              </a:rPr>
              <a:t>] </a:t>
            </a:r>
            <a:endParaRPr lang="en-GB"/>
          </a:p>
          <a:p>
            <a:pPr marL="342900" indent="-342900">
              <a:buAutoNum type="alphaLcParenR"/>
            </a:pPr>
            <a:r>
              <a:rPr lang="en-GB">
                <a:effectLst/>
                <a:latin typeface="9"/>
              </a:rPr>
              <a:t> docker run [</a:t>
            </a:r>
            <a:r>
              <a:rPr lang="en-GB" err="1">
                <a:effectLst/>
                <a:latin typeface="9"/>
              </a:rPr>
              <a:t>ContainerID</a:t>
            </a:r>
            <a:r>
              <a:rPr lang="en-GB">
                <a:effectLst/>
                <a:latin typeface="9"/>
              </a:rPr>
              <a:t>] </a:t>
            </a:r>
            <a:endParaRPr lang="en-GB"/>
          </a:p>
          <a:p>
            <a:pPr marL="342900" indent="-342900">
              <a:buAutoNum type="alphaLcParenR"/>
            </a:pPr>
            <a:r>
              <a:rPr lang="en-GB">
                <a:effectLst/>
                <a:latin typeface="9"/>
              </a:rPr>
              <a:t>  docker run [</a:t>
            </a:r>
            <a:r>
              <a:rPr lang="en-GB" err="1">
                <a:effectLst/>
                <a:latin typeface="9"/>
              </a:rPr>
              <a:t>ImageID</a:t>
            </a:r>
            <a:r>
              <a:rPr lang="en-GB">
                <a:effectLst/>
                <a:latin typeface="9"/>
              </a:rPr>
              <a:t>] </a:t>
            </a:r>
            <a:endParaRPr lang="en-GB"/>
          </a:p>
          <a:p>
            <a:pPr marL="342900" indent="-342900">
              <a:buAutoNum type="alphaLcParenR"/>
            </a:pPr>
            <a:r>
              <a:rPr lang="en-GB">
                <a:effectLst/>
                <a:latin typeface="9"/>
              </a:rPr>
              <a:t>  none of the above </a:t>
            </a:r>
            <a:endParaRPr lang="en-GB">
              <a:effectLst/>
            </a:endParaRPr>
          </a:p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D9BC-AC68-4D0E-ECF4-130445FE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6BE-8102-0A49-AA2D-14AF0F2B5D9D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7DB5-D6B3-EC01-E004-420C99CC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B7462-CD3A-8B2F-E9AE-B1A57235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/>
              <a:t>Clicker quiz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Running">
            <a:extLst>
              <a:ext uri="{FF2B5EF4-FFF2-40B4-BE49-F238E27FC236}">
                <a16:creationId xmlns:a16="http://schemas.microsoft.com/office/drawing/2014/main" id="{26E22DA6-2B1F-99AE-9B59-F0A83518C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396" y="1687625"/>
            <a:ext cx="3573675" cy="35736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4BE7C-86C6-B279-47E8-4BDA0B0E5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9"/>
              </a:rPr>
              <a:t>How can you run a container? </a:t>
            </a:r>
            <a:endParaRPr lang="en-GB" dirty="0">
              <a:effectLst/>
            </a:endParaRPr>
          </a:p>
          <a:p>
            <a:pPr marL="342900" indent="-342900">
              <a:buAutoNum type="alphaLcParenR"/>
            </a:pPr>
            <a:r>
              <a:rPr lang="en-GB" dirty="0">
                <a:solidFill>
                  <a:srgbClr val="FF0000"/>
                </a:solidFill>
                <a:effectLst/>
                <a:latin typeface="9"/>
              </a:rPr>
              <a:t> docker container start [</a:t>
            </a:r>
            <a:r>
              <a:rPr lang="en-GB" dirty="0" err="1">
                <a:solidFill>
                  <a:srgbClr val="FF0000"/>
                </a:solidFill>
                <a:effectLst/>
                <a:latin typeface="9"/>
              </a:rPr>
              <a:t>ContainerID</a:t>
            </a:r>
            <a:r>
              <a:rPr lang="en-GB" dirty="0">
                <a:solidFill>
                  <a:srgbClr val="FF0000"/>
                </a:solidFill>
                <a:effectLst/>
                <a:latin typeface="9"/>
              </a:rPr>
              <a:t>] </a:t>
            </a:r>
            <a:endParaRPr lang="en-GB" dirty="0">
              <a:solidFill>
                <a:srgbClr val="FF0000"/>
              </a:solidFill>
            </a:endParaRPr>
          </a:p>
          <a:p>
            <a:pPr marL="342900" indent="-342900">
              <a:buAutoNum type="alphaLcParenR"/>
            </a:pPr>
            <a:r>
              <a:rPr lang="en-GB" dirty="0">
                <a:effectLst/>
                <a:latin typeface="9"/>
              </a:rPr>
              <a:t> docker run [</a:t>
            </a:r>
            <a:r>
              <a:rPr lang="en-GB" dirty="0" err="1">
                <a:effectLst/>
                <a:latin typeface="9"/>
              </a:rPr>
              <a:t>ContainerID</a:t>
            </a:r>
            <a:r>
              <a:rPr lang="en-GB" dirty="0">
                <a:effectLst/>
                <a:latin typeface="9"/>
              </a:rPr>
              <a:t>] </a:t>
            </a:r>
            <a:endParaRPr lang="en-GB" dirty="0"/>
          </a:p>
          <a:p>
            <a:pPr marL="342900" indent="-342900">
              <a:buAutoNum type="alphaLcParenR"/>
            </a:pPr>
            <a:r>
              <a:rPr lang="en-GB" dirty="0">
                <a:effectLst/>
                <a:latin typeface="9"/>
              </a:rPr>
              <a:t>  docker run [</a:t>
            </a:r>
            <a:r>
              <a:rPr lang="en-GB" dirty="0" err="1">
                <a:effectLst/>
                <a:latin typeface="9"/>
              </a:rPr>
              <a:t>ImageID</a:t>
            </a:r>
            <a:r>
              <a:rPr lang="en-GB" dirty="0">
                <a:effectLst/>
                <a:latin typeface="9"/>
              </a:rPr>
              <a:t>] </a:t>
            </a:r>
            <a:endParaRPr lang="en-GB" dirty="0"/>
          </a:p>
          <a:p>
            <a:pPr marL="342900" indent="-342900">
              <a:buAutoNum type="alphaLcParenR"/>
            </a:pPr>
            <a:r>
              <a:rPr lang="en-GB" dirty="0">
                <a:effectLst/>
                <a:latin typeface="9"/>
              </a:rPr>
              <a:t>  none of the above </a:t>
            </a:r>
            <a:endParaRPr lang="en-GB" dirty="0">
              <a:effectLst/>
            </a:endParaRP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ED350-FD45-E25D-80A8-B5ADDB5D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06C24-CF54-4D4C-AA91-4834CB9889CE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3AD94-3BD6-BF55-2C47-A495A3E9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44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19A4-AB17-4E55-69F2-E25F834D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43E96-0B05-D033-218B-32865A21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rgbClr val="424242"/>
                </a:solidFill>
                <a:effectLst/>
                <a:latin typeface="ArialMT"/>
              </a:rPr>
              <a:t>To stop a container that is running, we can use the </a:t>
            </a:r>
            <a:r>
              <a:rPr lang="en-GB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stop </a:t>
            </a:r>
            <a:r>
              <a:rPr lang="en-GB" sz="28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ContainerID</a:t>
            </a:r>
            <a:r>
              <a:rPr lang="en-GB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424242"/>
                </a:solidFill>
                <a:effectLst/>
                <a:latin typeface="ArialMT"/>
              </a:rPr>
              <a:t>command.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DDA3B-F221-1D11-0971-B462A055A3F2}"/>
              </a:ext>
            </a:extLst>
          </p:cNvPr>
          <p:cNvSpPr txBox="1"/>
          <p:nvPr/>
        </p:nvSpPr>
        <p:spPr>
          <a:xfrm>
            <a:off x="1063752" y="32429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stop -it ubuntu bash</a:t>
            </a:r>
            <a:b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GB" dirty="0">
              <a:effectLst/>
            </a:endParaRPr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7130715-8031-5DF0-812F-9F473818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95" y="3795207"/>
            <a:ext cx="9973149" cy="1243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F4E813-668B-2887-2F13-4E783D2A68F1}"/>
              </a:ext>
            </a:extLst>
          </p:cNvPr>
          <p:cNvSpPr/>
          <p:nvPr/>
        </p:nvSpPr>
        <p:spPr>
          <a:xfrm>
            <a:off x="1161195" y="3889326"/>
            <a:ext cx="1130901" cy="257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D3253-20DE-FB23-9089-D8055E49BE00}"/>
              </a:ext>
            </a:extLst>
          </p:cNvPr>
          <p:cNvSpPr/>
          <p:nvPr/>
        </p:nvSpPr>
        <p:spPr>
          <a:xfrm>
            <a:off x="3227739" y="4070036"/>
            <a:ext cx="466437" cy="257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0122-A848-7A8F-85DD-DB35BEB0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C1AB-B2B8-0044-8696-E7BAC2355006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43CA-CAF7-21BB-32A7-E19C67AA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33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E00F-71B1-E6D0-29D3-EA2C4CC6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557A-AACE-147D-6386-3427705C2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424242"/>
                </a:solidFill>
                <a:effectLst/>
                <a:latin typeface="ArialMT"/>
              </a:rPr>
              <a:t>To remove a container from the existing containers, we can use the 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rm </a:t>
            </a:r>
            <a:r>
              <a:rPr lang="en-GB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ContainerID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424242"/>
                </a:solidFill>
                <a:effectLst/>
                <a:latin typeface="ArialMT"/>
              </a:rPr>
              <a:t>command.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 descr="A close-up of a list of words&#10;&#10;Description automatically generated">
            <a:extLst>
              <a:ext uri="{FF2B5EF4-FFF2-40B4-BE49-F238E27FC236}">
                <a16:creationId xmlns:a16="http://schemas.microsoft.com/office/drawing/2014/main" id="{AAF5A43C-41F4-616C-3107-98B621980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3609873"/>
            <a:ext cx="10934642" cy="1803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7D719-877F-A4BD-479A-BBE7B37DA9A9}"/>
              </a:ext>
            </a:extLst>
          </p:cNvPr>
          <p:cNvSpPr txBox="1"/>
          <p:nvPr/>
        </p:nvSpPr>
        <p:spPr>
          <a:xfrm>
            <a:off x="816864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rm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containerID</a:t>
            </a:r>
            <a:b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GB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9FD25-92AE-000E-FC06-7D97B3580F0D}"/>
              </a:ext>
            </a:extLst>
          </p:cNvPr>
          <p:cNvSpPr/>
          <p:nvPr/>
        </p:nvSpPr>
        <p:spPr>
          <a:xfrm>
            <a:off x="902208" y="3986784"/>
            <a:ext cx="1060704" cy="231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17327-6502-AB10-8CFF-19394FE15D28}"/>
              </a:ext>
            </a:extLst>
          </p:cNvPr>
          <p:cNvSpPr/>
          <p:nvPr/>
        </p:nvSpPr>
        <p:spPr>
          <a:xfrm>
            <a:off x="2804160" y="5008982"/>
            <a:ext cx="463296" cy="231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C339F-0398-E88F-40AD-2F369BBB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B67FB-C9DE-184F-AA1E-6A145C74A5EC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373CA-E76D-1952-7F63-8CB98241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0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C76E-8EDA-643B-363D-F29991AF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multiple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D19E-EA04-01D2-2A6F-A795AC86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If we have many containers running, will it be suitable to remove all one by one?</a:t>
            </a:r>
          </a:p>
          <a:p>
            <a:r>
              <a:rPr lang="en-US" sz="2400" dirty="0"/>
              <a:t>Off course Not </a:t>
            </a:r>
            <a:r>
              <a:rPr lang="en-US" sz="2400" dirty="0">
                <a:sym typeface="Wingdings" pitchFamily="2" charset="2"/>
              </a:rPr>
              <a:t></a:t>
            </a:r>
            <a:r>
              <a:rPr lang="en-US" sz="2400" dirty="0"/>
              <a:t> </a:t>
            </a:r>
          </a:p>
          <a:p>
            <a:r>
              <a:rPr lang="en-US" sz="2400" dirty="0"/>
              <a:t>We can use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rm ls –a -q </a:t>
            </a:r>
            <a:r>
              <a:rPr lang="en-GB" sz="2400" dirty="0">
                <a:solidFill>
                  <a:srgbClr val="424242"/>
                </a:solidFill>
                <a:effectLst/>
                <a:latin typeface="ArialMT"/>
              </a:rPr>
              <a:t>command.</a:t>
            </a:r>
            <a:endParaRPr lang="en-US" sz="2400" dirty="0"/>
          </a:p>
          <a:p>
            <a:r>
              <a:rPr lang="en-GB" sz="24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rm ls –a –q</a:t>
            </a:r>
          </a:p>
          <a:p>
            <a:endParaRPr lang="en-GB" sz="24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8C66446-C270-908E-B5D8-BE8B2B9B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4495292"/>
            <a:ext cx="6057900" cy="1841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A7AA-E68A-BF43-3C22-4D13D397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6E4CA-96A1-C342-99FB-9A3CD45A3C92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72B7-75D2-2FB2-78BF-684731C4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7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7C406-28AA-7264-2AFC-14A06CBE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name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5B0FC0-24F9-EA9D-9449-20F7599B9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238" y="1574030"/>
            <a:ext cx="10058400" cy="4050792"/>
          </a:xfrm>
        </p:spPr>
        <p:txBody>
          <a:bodyPr/>
          <a:lstStyle/>
          <a:p>
            <a:r>
              <a:rPr lang="en-US" dirty="0"/>
              <a:t>You will find random names of the containers once created, highlighted in the red box in the figure below: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want to assign our own name to the container, </a:t>
            </a:r>
            <a:r>
              <a:rPr lang="en-GB" sz="2000" dirty="0">
                <a:effectLst/>
                <a:latin typeface="ArialMT"/>
              </a:rPr>
              <a:t>we can use the 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run –name </a:t>
            </a:r>
            <a:r>
              <a:rPr lang="en-GB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imagename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–P </a:t>
            </a:r>
            <a:r>
              <a:rPr lang="en-GB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imagename:version</a:t>
            </a:r>
            <a:r>
              <a:rPr lang="en-GB" sz="2000" b="1" dirty="0"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effectLst/>
                <a:latin typeface="ArialMT"/>
              </a:rPr>
              <a:t>command.</a:t>
            </a:r>
            <a:endParaRPr lang="en-US" dirty="0"/>
          </a:p>
        </p:txBody>
      </p:sp>
      <p:pic>
        <p:nvPicPr>
          <p:cNvPr id="8" name="Picture 7" descr="A close-up of a list of words&#10;&#10;Description automatically generated">
            <a:extLst>
              <a:ext uri="{FF2B5EF4-FFF2-40B4-BE49-F238E27FC236}">
                <a16:creationId xmlns:a16="http://schemas.microsoft.com/office/drawing/2014/main" id="{213599DF-DA78-FEE5-D4C9-710F2E71C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6" y="2270015"/>
            <a:ext cx="10934642" cy="1803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B214AF-086F-C06C-C913-4D2DF549B74C}"/>
              </a:ext>
            </a:extLst>
          </p:cNvPr>
          <p:cNvSpPr/>
          <p:nvPr/>
        </p:nvSpPr>
        <p:spPr>
          <a:xfrm>
            <a:off x="9985248" y="2233439"/>
            <a:ext cx="1743456" cy="143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66C8C-47C3-D336-437E-6EBB504F6604}"/>
              </a:ext>
            </a:extLst>
          </p:cNvPr>
          <p:cNvSpPr txBox="1"/>
          <p:nvPr/>
        </p:nvSpPr>
        <p:spPr>
          <a:xfrm>
            <a:off x="1207008" y="50993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rm ls –a –q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5A83AC-40C2-A9B9-B628-5E276A457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5768268"/>
            <a:ext cx="10098157" cy="5159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6CB6FB-CB08-69DE-5269-FDC44D5306A0}"/>
              </a:ext>
            </a:extLst>
          </p:cNvPr>
          <p:cNvSpPr/>
          <p:nvPr/>
        </p:nvSpPr>
        <p:spPr>
          <a:xfrm>
            <a:off x="10393680" y="5706414"/>
            <a:ext cx="734568" cy="515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35A15-0BCE-43A1-AF69-E4AF357A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068D-91E4-3B48-8A74-7A3E7F7612B5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CDAF2-AA80-EA25-F1B4-FED1A7CB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2AC0-43ED-0468-99B8-A89B69EB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6796-B765-74CF-47D0-5FEEAED78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we want to run an application on some specific port number, then we can use the 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run –p desired port#: default port# </a:t>
            </a:r>
            <a:r>
              <a:rPr lang="en-GB" sz="2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imagename</a:t>
            </a:r>
            <a:r>
              <a:rPr lang="en-GB" sz="24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>
                <a:effectLst/>
                <a:latin typeface="ArialMT"/>
              </a:rPr>
              <a:t>command</a:t>
            </a:r>
            <a:r>
              <a:rPr lang="en-US" sz="240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04E7C5-F1DD-2DD5-41D3-D99018FC70E4}"/>
              </a:ext>
            </a:extLst>
          </p:cNvPr>
          <p:cNvGrpSpPr/>
          <p:nvPr/>
        </p:nvGrpSpPr>
        <p:grpSpPr>
          <a:xfrm>
            <a:off x="1063752" y="3429000"/>
            <a:ext cx="9351741" cy="897215"/>
            <a:chOff x="1063752" y="3429000"/>
            <a:chExt cx="9351741" cy="8972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5C528B-123C-E377-2F86-00340878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52" y="3429000"/>
              <a:ext cx="9351741" cy="8972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2683A7-C08F-683A-4F81-37085592B3F6}"/>
                </a:ext>
              </a:extLst>
            </p:cNvPr>
            <p:cNvSpPr/>
            <p:nvPr/>
          </p:nvSpPr>
          <p:spPr>
            <a:xfrm>
              <a:off x="8847435" y="3475710"/>
              <a:ext cx="1493915" cy="7452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0855EC-26A6-7EA0-9ABD-5A21E3C0AC56}"/>
              </a:ext>
            </a:extLst>
          </p:cNvPr>
          <p:cNvGrpSpPr/>
          <p:nvPr/>
        </p:nvGrpSpPr>
        <p:grpSpPr>
          <a:xfrm>
            <a:off x="1150249" y="5942949"/>
            <a:ext cx="9517945" cy="860838"/>
            <a:chOff x="1063751" y="4772969"/>
            <a:chExt cx="9517945" cy="8608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A7942-936D-3384-4E14-76DE7E98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51" y="4772969"/>
              <a:ext cx="9517945" cy="86083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87ED99-BAEE-B8F6-23CE-FFA3084CEDD9}"/>
                </a:ext>
              </a:extLst>
            </p:cNvPr>
            <p:cNvSpPr/>
            <p:nvPr/>
          </p:nvSpPr>
          <p:spPr>
            <a:xfrm>
              <a:off x="8847435" y="4772969"/>
              <a:ext cx="1568058" cy="7452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360D2C8-7B20-876D-F559-CF4D2B5C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7" y="5214553"/>
            <a:ext cx="10256597" cy="505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2B5DDF-883A-2FE1-513A-2BED7592566C}"/>
              </a:ext>
            </a:extLst>
          </p:cNvPr>
          <p:cNvSpPr txBox="1"/>
          <p:nvPr/>
        </p:nvSpPr>
        <p:spPr>
          <a:xfrm>
            <a:off x="1063752" y="4762526"/>
            <a:ext cx="9871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run –name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mywordpress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–p 9000:8080 –d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wordpress:latest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CC3E7-F01B-A008-13D5-998BEBACD74A}"/>
              </a:ext>
            </a:extLst>
          </p:cNvPr>
          <p:cNvSpPr/>
          <p:nvPr/>
        </p:nvSpPr>
        <p:spPr>
          <a:xfrm>
            <a:off x="2557849" y="6373367"/>
            <a:ext cx="963827" cy="3148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19287-6337-752B-DA88-2F1EF4A521DD}"/>
              </a:ext>
            </a:extLst>
          </p:cNvPr>
          <p:cNvSpPr/>
          <p:nvPr/>
        </p:nvSpPr>
        <p:spPr>
          <a:xfrm>
            <a:off x="1150249" y="5516745"/>
            <a:ext cx="8648659" cy="3106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D53A9-8958-D745-97E6-A35BC0F0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CC501-AE3F-8745-B629-6432CB5C826A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D5B6D-7770-438C-5925-A1D8C70A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8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1F13-37CB-AAE0-230B-543E4FE2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AED7-B9D2-6FCF-04F0-076F24291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check the port number on which our application is currently running, we can use 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port </a:t>
            </a:r>
            <a:r>
              <a:rPr lang="en-GB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containerID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imagename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000" dirty="0">
                <a:effectLst/>
                <a:latin typeface="ArialMT"/>
              </a:rPr>
              <a:t>command</a:t>
            </a:r>
            <a:r>
              <a:rPr lang="en-US" dirty="0">
                <a:effectLst/>
                <a:latin typeface="ArialMT"/>
              </a:rPr>
              <a:t>:</a:t>
            </a:r>
          </a:p>
          <a:p>
            <a:endParaRPr lang="en-US" dirty="0"/>
          </a:p>
        </p:txBody>
      </p:sp>
      <p:pic>
        <p:nvPicPr>
          <p:cNvPr id="7" name="Picture 6" descr="A number of numbers and a time&#10;&#10;Description automatically generated with medium confidence">
            <a:extLst>
              <a:ext uri="{FF2B5EF4-FFF2-40B4-BE49-F238E27FC236}">
                <a16:creationId xmlns:a16="http://schemas.microsoft.com/office/drawing/2014/main" id="{EC60D29B-BBC5-53D4-00D4-B0E46F81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6" y="4325713"/>
            <a:ext cx="8471408" cy="1609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B609A-B543-15F8-AC2B-4B4E812CD4D3}"/>
              </a:ext>
            </a:extLst>
          </p:cNvPr>
          <p:cNvSpPr txBox="1"/>
          <p:nvPr/>
        </p:nvSpPr>
        <p:spPr>
          <a:xfrm>
            <a:off x="1160011" y="3713555"/>
            <a:ext cx="9871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port </a:t>
            </a:r>
            <a:r>
              <a:rPr lang="en-GB" sz="18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mywordpress</a:t>
            </a:r>
            <a:endParaRPr lang="en-GB" sz="18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6E947-B83F-56A3-19BE-D5CA408C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B288-D15B-C94C-B523-B1D224949407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C8F76-A304-488C-EC70-9D974318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60DA-6BF6-20AE-10E5-55E4F6C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0D5B7-2909-01CB-97C3-B5C9FA69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04" y="1878075"/>
            <a:ext cx="8031996" cy="481482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339CF-D7E8-1A08-E0DD-84B2A51F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EA6F-B675-114B-82F9-A2587959D26A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079D5-4D89-3474-C324-5F2833DE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1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BCE9-DB78-140C-09D0-78304568E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into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F92F-D3BB-5189-02C3-8A563EF9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into the running container, we can use </a:t>
            </a:r>
            <a:r>
              <a:rPr lang="en-GB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exec –it  </a:t>
            </a:r>
            <a:r>
              <a:rPr lang="en-GB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containerID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 bash </a:t>
            </a:r>
            <a:r>
              <a:rPr lang="en-US" dirty="0"/>
              <a:t>command: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45903-96D3-66B5-8C34-1068219FCC9C}"/>
              </a:ext>
            </a:extLst>
          </p:cNvPr>
          <p:cNvSpPr txBox="1"/>
          <p:nvPr/>
        </p:nvSpPr>
        <p:spPr>
          <a:xfrm>
            <a:off x="440909" y="2922722"/>
            <a:ext cx="9871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424242"/>
                </a:solidFill>
                <a:effectLst/>
                <a:latin typeface="Consolas" panose="020B0609020204030204" pitchFamily="49" charset="0"/>
              </a:rPr>
              <a:t>[ ~ ] </a:t>
            </a:r>
            <a:r>
              <a:rPr lang="en-GB" sz="1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docker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exec –it 46fe bash</a:t>
            </a:r>
            <a:endParaRPr lang="en-GB" sz="18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96A75-C643-5DDD-5CAB-BB2A472B1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9" y="3434342"/>
            <a:ext cx="11483177" cy="16093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5F5B5-034B-BFEC-C8DD-2019656D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64950-054B-6240-986C-1F025DD6ECA7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0E747-BC37-A3C2-15B3-46782B10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7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60DA-6BF6-20AE-10E5-55E4F6C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Era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C53A9-8ACB-DBFD-8FAE-831673EC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75" y="2197100"/>
            <a:ext cx="8795212" cy="4013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3CC2B5-5E9B-9317-80E2-E5EA2F28AA93}"/>
              </a:ext>
            </a:extLst>
          </p:cNvPr>
          <p:cNvSpPr txBox="1"/>
          <p:nvPr/>
        </p:nvSpPr>
        <p:spPr>
          <a:xfrm>
            <a:off x="8750300" y="5473700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Successfully</a:t>
            </a:r>
          </a:p>
          <a:p>
            <a:pPr algn="ctr"/>
            <a:r>
              <a:rPr lang="en-US" dirty="0"/>
              <a:t>deployed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FDF53-CAF5-15DC-F3FD-1C853E9B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3BE9-9814-3542-BF17-9AE8C528CD61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B6726-CE9F-2387-2948-EEF837EE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6030-6052-ADEB-6F1A-FCDB9A76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32232"/>
            <a:ext cx="10058400" cy="1609344"/>
          </a:xfrm>
        </p:spPr>
        <p:txBody>
          <a:bodyPr/>
          <a:lstStyle/>
          <a:p>
            <a:r>
              <a:rPr lang="en-US" dirty="0"/>
              <a:t>Docker vs Virtual Machine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056F7C-1AC1-66EF-DAA2-9A1AAFA0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85" y="1732026"/>
            <a:ext cx="8971427" cy="44705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4DB6D-91E7-E737-2A81-F06A46029400}"/>
              </a:ext>
            </a:extLst>
          </p:cNvPr>
          <p:cNvSpPr txBox="1"/>
          <p:nvPr/>
        </p:nvSpPr>
        <p:spPr>
          <a:xfrm>
            <a:off x="679146" y="6202602"/>
            <a:ext cx="10147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https://techieswiki.com/docker-vs-virtual-machine-what-are-the-key-differences.html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54EFA-739F-0007-B49F-996984E6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29F1-0C2A-DF45-86F1-799E0990FAF0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229AF-DF78-7B8B-4D5C-391E1F92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2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4B22-E59C-5669-A3FE-331879FB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9368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FDB5-C60B-ECBF-B044-29A7AB3B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14500"/>
            <a:ext cx="10058400" cy="44577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Docker is an open-source centralized platform designed to </a:t>
            </a:r>
            <a:r>
              <a:rPr lang="en-US" sz="2400" dirty="0">
                <a:solidFill>
                  <a:srgbClr val="FF0000"/>
                </a:solidFill>
              </a:rPr>
              <a:t>create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deploy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F0"/>
                </a:solidFill>
              </a:rPr>
              <a:t>run</a:t>
            </a:r>
            <a:r>
              <a:rPr lang="en-US" sz="2400" dirty="0"/>
              <a:t> applications.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Docker uses containers on the host OS to run applications.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Allows applications to use Linux kernel as a system rather than creating a whole Virtual OS.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Docker can be install on any OS but its engine runs on Linux distributions.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506F-AAAD-CF1E-98A8-D98D3C54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81D8D-E188-AA4E-A073-071864481F10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C15B3-9650-937D-BCDC-9182B17C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958E-1DE4-1B7C-3FBC-7A22CFF6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85368"/>
          </a:xfrm>
        </p:spPr>
        <p:txBody>
          <a:bodyPr>
            <a:normAutofit fontScale="90000"/>
          </a:bodyPr>
          <a:lstStyle/>
          <a:p>
            <a:r>
              <a:rPr lang="en-US" dirty="0"/>
              <a:t>OS Level Virtualization</a:t>
            </a:r>
          </a:p>
        </p:txBody>
      </p:sp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9CF4E22A-BECA-AB3B-BFAA-5EF1902F6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56" y="1126949"/>
            <a:ext cx="5172044" cy="570903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C27A4-6681-B7CF-E1E5-6A898CE8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93478-9AE8-684F-A1F0-5C967A2D6F78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0F592-9247-B181-99FE-7D014C5F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E2A8-375C-C2CF-E1BC-9F6F253C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5691"/>
            <a:ext cx="10058400" cy="698709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Advantages, Disadvantages of Dockers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729821-5AF3-F005-5DA5-093A40960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3733"/>
              </p:ext>
            </p:extLst>
          </p:nvPr>
        </p:nvGraphicFramePr>
        <p:xfrm>
          <a:off x="1495313" y="1040589"/>
          <a:ext cx="9359154" cy="5036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9577">
                  <a:extLst>
                    <a:ext uri="{9D8B030D-6E8A-4147-A177-3AD203B41FA5}">
                      <a16:colId xmlns:a16="http://schemas.microsoft.com/office/drawing/2014/main" val="1399320879"/>
                    </a:ext>
                  </a:extLst>
                </a:gridCol>
                <a:gridCol w="4679577">
                  <a:extLst>
                    <a:ext uri="{9D8B030D-6E8A-4147-A177-3AD203B41FA5}">
                      <a16:colId xmlns:a16="http://schemas.microsoft.com/office/drawing/2014/main" val="1003926397"/>
                    </a:ext>
                  </a:extLst>
                </a:gridCol>
              </a:tblGrid>
              <a:tr h="454724"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Advantages of Docker</a:t>
                      </a:r>
                      <a:endParaRPr lang="en-GB" sz="1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solidFill>
                            <a:schemeClr val="tx1"/>
                          </a:solidFill>
                          <a:effectLst/>
                        </a:rPr>
                        <a:t>Disadvantages of Docker</a:t>
                      </a:r>
                      <a:endParaRPr lang="en-GB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405217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1. </a:t>
                      </a: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Portability: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Docker containers can run on any system, making it easy to move applications between environments.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1</a:t>
                      </a:r>
                      <a:r>
                        <a:rPr lang="en-GB" sz="1400" b="1" kern="0" dirty="0">
                          <a:effectLst/>
                        </a:rPr>
                        <a:t>. Complexity: </a:t>
                      </a:r>
                      <a:r>
                        <a:rPr lang="en-GB" sz="1400" kern="0" dirty="0">
                          <a:effectLst/>
                        </a:rPr>
                        <a:t>Docker adds complexity, especially for users new to containerization. Learning curve required.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086732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. Isolation: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Containers provide process and file system isolation, ensuring that applications don't interfere with each other.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2. </a:t>
                      </a:r>
                      <a:r>
                        <a:rPr lang="en-GB" sz="1400" b="1" kern="0" dirty="0">
                          <a:effectLst/>
                        </a:rPr>
                        <a:t>Resource Overhead: </a:t>
                      </a:r>
                      <a:r>
                        <a:rPr lang="en-GB" sz="1400" kern="0" dirty="0">
                          <a:effectLst/>
                        </a:rPr>
                        <a:t>Docker containers can consume more resources compared to running applications directly on a host.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07586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. Efficiency: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Containers are lightweight and start quickly, reducing the time and resources needed for deployment.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3. </a:t>
                      </a:r>
                      <a:r>
                        <a:rPr lang="en-GB" sz="1400" b="1" kern="0" dirty="0">
                          <a:effectLst/>
                        </a:rPr>
                        <a:t>Security Concerns: </a:t>
                      </a:r>
                      <a:r>
                        <a:rPr lang="en-GB" sz="1400" kern="0" dirty="0">
                          <a:effectLst/>
                        </a:rPr>
                        <a:t>While Docker provides some security features, misconfigurations can expose vulnerabilities.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66914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4. Scalability: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Docker supports easy scaling of applications, allowing for efficient load balancing and resource allocation.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4. </a:t>
                      </a:r>
                      <a:r>
                        <a:rPr lang="en-GB" sz="1400" b="1" kern="0" dirty="0">
                          <a:effectLst/>
                        </a:rPr>
                        <a:t>Limited Windows Compatibility: </a:t>
                      </a:r>
                      <a:r>
                        <a:rPr lang="en-GB" sz="1400" kern="0" dirty="0">
                          <a:effectLst/>
                        </a:rPr>
                        <a:t>Docker was initially designed for Linux, and Windows containerization has some limitations.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31544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. Version Control: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Docker images are versioned, making it easy to roll back to previous states if issues arise.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5. </a:t>
                      </a:r>
                      <a:r>
                        <a:rPr lang="en-GB" sz="1400" b="1" kern="0" dirty="0">
                          <a:effectLst/>
                        </a:rPr>
                        <a:t>Not Ideal for Long-Running Services: </a:t>
                      </a:r>
                      <a:r>
                        <a:rPr lang="en-GB" sz="1400" kern="0" dirty="0">
                          <a:effectLst/>
                        </a:rPr>
                        <a:t>Docker containers are better suited for stateless applications than long-running services.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11409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6. Ecosystem: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Docker has a vast ecosystem with a wealth of pre-built images and tools, reducing development time.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6. </a:t>
                      </a:r>
                      <a:r>
                        <a:rPr lang="en-GB" sz="1400" b="1" kern="0" dirty="0">
                          <a:effectLst/>
                        </a:rPr>
                        <a:t>Container Management</a:t>
                      </a:r>
                      <a:r>
                        <a:rPr lang="en-GB" sz="1400" kern="0" dirty="0">
                          <a:effectLst/>
                        </a:rPr>
                        <a:t>: Managing a large number of containers can be challenging without orchestration tools like Kubernetes.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71361"/>
                  </a:ext>
                </a:extLst>
              </a:tr>
              <a:tr h="654495"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b="1" kern="0" dirty="0">
                          <a:solidFill>
                            <a:schemeClr val="tx1"/>
                          </a:solidFill>
                          <a:effectLst/>
                        </a:rPr>
                        <a:t>7. Easy Testing: </a:t>
                      </a:r>
                      <a:r>
                        <a:rPr lang="en-GB" sz="1400" b="0" kern="0" dirty="0">
                          <a:solidFill>
                            <a:schemeClr val="tx1"/>
                          </a:solidFill>
                          <a:effectLst/>
                        </a:rPr>
                        <a:t>Docker simplifies testing by providing a consistent environment for development, testing, and production.</a:t>
                      </a:r>
                      <a:endParaRPr lang="en-GB" sz="1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2400"/>
                        </a:spcBef>
                        <a:spcAft>
                          <a:spcPts val="2400"/>
                        </a:spcAft>
                      </a:pPr>
                      <a:r>
                        <a:rPr lang="en-GB" sz="1400" kern="0" dirty="0">
                          <a:effectLst/>
                        </a:rPr>
                        <a:t>7. </a:t>
                      </a:r>
                      <a:r>
                        <a:rPr lang="en-GB" sz="1400" b="1" kern="0" dirty="0">
                          <a:effectLst/>
                        </a:rPr>
                        <a:t>Learning Curve: </a:t>
                      </a:r>
                      <a:r>
                        <a:rPr lang="en-GB" sz="1400" kern="0" dirty="0">
                          <a:effectLst/>
                        </a:rPr>
                        <a:t>Docker and containerization concepts may be challenging for some teams to grasp.</a:t>
                      </a:r>
                      <a:endParaRPr lang="en-GB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32982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AA1C6-1003-4597-978C-A8B34ECB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4342-FFAA-F340-9942-C6FC09AF2C63}" type="datetime2">
              <a:rPr lang="en-US" smtClean="0"/>
              <a:t>Monday, January 8,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7EBC-D8B6-E24A-F7E5-C64B7D68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05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514</TotalTime>
  <Words>1730</Words>
  <Application>Microsoft Macintosh PowerPoint</Application>
  <PresentationFormat>Widescreen</PresentationFormat>
  <Paragraphs>262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9</vt:lpstr>
      <vt:lpstr>Arial</vt:lpstr>
      <vt:lpstr>ArialMT</vt:lpstr>
      <vt:lpstr>Calibri</vt:lpstr>
      <vt:lpstr>Charlie Text</vt:lpstr>
      <vt:lpstr>Consolas</vt:lpstr>
      <vt:lpstr>Roboto</vt:lpstr>
      <vt:lpstr>Rockwell</vt:lpstr>
      <vt:lpstr>Rockwell Condensed</vt:lpstr>
      <vt:lpstr>Rockwell Extra Bold</vt:lpstr>
      <vt:lpstr>Wingdings</vt:lpstr>
      <vt:lpstr>Wood Type</vt:lpstr>
      <vt:lpstr>DOCKers</vt:lpstr>
      <vt:lpstr>Pre-docker era</vt:lpstr>
      <vt:lpstr>Pre-docker time</vt:lpstr>
      <vt:lpstr>Docker Era</vt:lpstr>
      <vt:lpstr>Docker Era</vt:lpstr>
      <vt:lpstr>Docker vs Virtual Machine</vt:lpstr>
      <vt:lpstr>Docker</vt:lpstr>
      <vt:lpstr>OS Level Virtualization</vt:lpstr>
      <vt:lpstr>Advantages, Disadvantages of Dockers</vt:lpstr>
      <vt:lpstr>Architecture of Docker</vt:lpstr>
      <vt:lpstr>Docker containers</vt:lpstr>
      <vt:lpstr>Monolithic architecture</vt:lpstr>
      <vt:lpstr>Microservice architecture</vt:lpstr>
      <vt:lpstr>Monolithic vs micro server architecture</vt:lpstr>
      <vt:lpstr>Advantages vs disadvantages</vt:lpstr>
      <vt:lpstr>Advantages vs disadvantages</vt:lpstr>
      <vt:lpstr>Why use docker?</vt:lpstr>
      <vt:lpstr>Serverless</vt:lpstr>
      <vt:lpstr>Clicker quiz</vt:lpstr>
      <vt:lpstr>Clicker quiz</vt:lpstr>
      <vt:lpstr>Install docker enginer</vt:lpstr>
      <vt:lpstr>  Pull an image</vt:lpstr>
      <vt:lpstr>Create a container</vt:lpstr>
      <vt:lpstr>Run a container</vt:lpstr>
      <vt:lpstr>Run an image</vt:lpstr>
      <vt:lpstr>List images</vt:lpstr>
      <vt:lpstr>List of containers</vt:lpstr>
      <vt:lpstr>List of containers info only</vt:lpstr>
      <vt:lpstr>Running iteratively</vt:lpstr>
      <vt:lpstr>List running processes</vt:lpstr>
      <vt:lpstr>Interactive shell</vt:lpstr>
      <vt:lpstr>Clicker quiz</vt:lpstr>
      <vt:lpstr>Clicker quiz</vt:lpstr>
      <vt:lpstr>Stop container</vt:lpstr>
      <vt:lpstr>Removing container</vt:lpstr>
      <vt:lpstr>Removing multiple containers</vt:lpstr>
      <vt:lpstr>Container name</vt:lpstr>
      <vt:lpstr>Port mapping</vt:lpstr>
      <vt:lpstr>Port number</vt:lpstr>
      <vt:lpstr>Get into container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DOCKers</dc:title>
  <dc:creator>Abeer Irfan</dc:creator>
  <cp:lastModifiedBy>Abeer Irfan</cp:lastModifiedBy>
  <cp:revision>37</cp:revision>
  <dcterms:created xsi:type="dcterms:W3CDTF">2023-10-22T12:00:20Z</dcterms:created>
  <dcterms:modified xsi:type="dcterms:W3CDTF">2024-01-08T07:18:09Z</dcterms:modified>
</cp:coreProperties>
</file>